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sldIdLst>
    <p:sldId id="256" r:id="rId2"/>
    <p:sldId id="257" r:id="rId3"/>
    <p:sldId id="258" r:id="rId4"/>
    <p:sldId id="264" r:id="rId5"/>
    <p:sldId id="259" r:id="rId6"/>
    <p:sldId id="265" r:id="rId7"/>
    <p:sldId id="261" r:id="rId8"/>
    <p:sldId id="260" r:id="rId9"/>
    <p:sldId id="263" r:id="rId10"/>
    <p:sldId id="262" r:id="rId11"/>
  </p:sldIdLst>
  <p:sldSz cx="10693400" cy="756126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4CCDEF2-9CC9-4F55-8058-7F5BD709FC59}">
          <p14:sldIdLst>
            <p14:sldId id="256"/>
            <p14:sldId id="257"/>
            <p14:sldId id="258"/>
            <p14:sldId id="264"/>
            <p14:sldId id="259"/>
            <p14:sldId id="265"/>
            <p14:sldId id="261"/>
            <p14:sldId id="260"/>
            <p14:sldId id="263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6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992" y="184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113" y="756128"/>
            <a:ext cx="7017543" cy="3276548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0112" y="4238044"/>
            <a:ext cx="5614035" cy="2147025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0E88-4276-4721-BE0F-4FCED1BE3DC6}" type="datetimeFigureOut">
              <a:rPr lang="cs-CZ" smtClean="0"/>
              <a:pPr/>
              <a:t>24.02.19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2997-1FFC-4E78-A3CC-1182762D0CC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7216652" y="9335"/>
            <a:ext cx="3341688" cy="42007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357376" y="100935"/>
            <a:ext cx="5333241" cy="67042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346422" y="252042"/>
            <a:ext cx="4344194" cy="54609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434141" y="35591"/>
            <a:ext cx="4256476" cy="535064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881094" y="672116"/>
            <a:ext cx="3809523" cy="47887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29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01506" y="588098"/>
            <a:ext cx="9488999" cy="3444575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02007" y="4238042"/>
            <a:ext cx="7283484" cy="504084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0E88-4276-4721-BE0F-4FCED1BE3DC6}" type="datetimeFigureOut">
              <a:rPr lang="cs-CZ" smtClean="0"/>
              <a:pPr/>
              <a:t>24.02.19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2997-1FFC-4E78-A3CC-1182762D0CC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8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114" y="756126"/>
            <a:ext cx="8822055" cy="3024505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113" y="4536758"/>
            <a:ext cx="7486773" cy="2072346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0E88-4276-4721-BE0F-4FCED1BE3DC6}" type="datetimeFigureOut">
              <a:rPr lang="cs-CZ" smtClean="0"/>
              <a:pPr/>
              <a:t>24.02.19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2997-1FFC-4E78-A3CC-1182762D0CC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5557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115" y="756126"/>
            <a:ext cx="8020051" cy="3024505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68450" y="3780632"/>
            <a:ext cx="7485381" cy="42007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112" y="4742128"/>
            <a:ext cx="7485381" cy="18576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0E88-4276-4721-BE0F-4FCED1BE3DC6}" type="datetimeFigureOut">
              <a:rPr lang="cs-CZ" smtClean="0"/>
              <a:pPr/>
              <a:t>24.02.19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2997-1FFC-4E78-A3CC-1182762D0CC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466443" y="895512"/>
            <a:ext cx="534670" cy="6447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21163" y="3052511"/>
            <a:ext cx="534670" cy="6447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8731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112" y="3780632"/>
            <a:ext cx="7485381" cy="1871462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112" y="5659350"/>
            <a:ext cx="7486775" cy="94863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0E88-4276-4721-BE0F-4FCED1BE3DC6}" type="datetimeFigureOut">
              <a:rPr lang="cs-CZ" smtClean="0"/>
              <a:pPr/>
              <a:t>24.02.19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2997-1FFC-4E78-A3CC-1182762D0CC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4454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114" y="756126"/>
            <a:ext cx="8020050" cy="3024505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0112" y="4331391"/>
            <a:ext cx="7485381" cy="115752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112" y="5488917"/>
            <a:ext cx="7485381" cy="112018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0E88-4276-4721-BE0F-4FCED1BE3DC6}" type="datetimeFigureOut">
              <a:rPr lang="cs-CZ" smtClean="0"/>
              <a:pPr/>
              <a:t>24.02.19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2997-1FFC-4E78-A3CC-1182762D0CC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466443" y="895512"/>
            <a:ext cx="534670" cy="6447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21163" y="3052511"/>
            <a:ext cx="534670" cy="6447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0867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114" y="756126"/>
            <a:ext cx="8822055" cy="302450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0112" y="4331391"/>
            <a:ext cx="7485381" cy="92415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112" y="5255546"/>
            <a:ext cx="7485381" cy="135356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0E88-4276-4721-BE0F-4FCED1BE3DC6}" type="datetimeFigureOut">
              <a:rPr lang="cs-CZ" smtClean="0"/>
              <a:pPr/>
              <a:t>24.02.19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2997-1FFC-4E78-A3CC-1182762D0CC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9303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0E88-4276-4721-BE0F-4FCED1BE3DC6}" type="datetimeFigureOut">
              <a:rPr lang="cs-CZ" smtClean="0"/>
              <a:pPr/>
              <a:t>24.02.19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2997-1FFC-4E78-A3CC-1182762D0CC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523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17657" y="756126"/>
            <a:ext cx="1804511" cy="504084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1504" y="756126"/>
            <a:ext cx="6861598" cy="5852978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0E88-4276-4721-BE0F-4FCED1BE3DC6}" type="datetimeFigureOut">
              <a:rPr lang="cs-CZ" smtClean="0"/>
              <a:pPr/>
              <a:t>24.02.19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2997-1FFC-4E78-A3CC-1182762D0CC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55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0E88-4276-4721-BE0F-4FCED1BE3DC6}" type="datetimeFigureOut">
              <a:rPr lang="cs-CZ" smtClean="0"/>
              <a:pPr/>
              <a:t>24.02.19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2997-1FFC-4E78-A3CC-1182762D0CC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69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112" y="2212369"/>
            <a:ext cx="7485381" cy="251557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112" y="4956828"/>
            <a:ext cx="7485381" cy="165227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0E88-4276-4721-BE0F-4FCED1BE3DC6}" type="datetimeFigureOut">
              <a:rPr lang="cs-CZ" smtClean="0"/>
              <a:pPr/>
              <a:t>24.02.19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2997-1FFC-4E78-A3CC-1182762D0CC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0745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0112" y="756129"/>
            <a:ext cx="4330735" cy="3986000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4219" y="756128"/>
            <a:ext cx="4327949" cy="3985998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0E88-4276-4721-BE0F-4FCED1BE3DC6}" type="datetimeFigureOut">
              <a:rPr lang="cs-CZ" smtClean="0"/>
              <a:pPr/>
              <a:t>24.02.19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2997-1FFC-4E78-A3CC-1182762D0CC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4645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2596" y="756126"/>
            <a:ext cx="4078251" cy="635356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0112" y="1400817"/>
            <a:ext cx="4330735" cy="334130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1849" y="756126"/>
            <a:ext cx="4091711" cy="635356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825" y="1391482"/>
            <a:ext cx="4323309" cy="334130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0E88-4276-4721-BE0F-4FCED1BE3DC6}" type="datetimeFigureOut">
              <a:rPr lang="cs-CZ" smtClean="0"/>
              <a:pPr/>
              <a:t>24.02.19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2997-1FFC-4E78-A3CC-1182762D0CC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20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0E88-4276-4721-BE0F-4FCED1BE3DC6}" type="datetimeFigureOut">
              <a:rPr lang="cs-CZ" smtClean="0"/>
              <a:pPr/>
              <a:t>24.02.19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2997-1FFC-4E78-A3CC-1182762D0CC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1268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0E88-4276-4721-BE0F-4FCED1BE3DC6}" type="datetimeFigureOut">
              <a:rPr lang="cs-CZ" smtClean="0"/>
              <a:pPr/>
              <a:t>24.02.19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2997-1FFC-4E78-A3CC-1182762D0CC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14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4146" y="756126"/>
            <a:ext cx="3208021" cy="151225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111" y="756126"/>
            <a:ext cx="5213034" cy="5852978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14146" y="2436409"/>
            <a:ext cx="3208021" cy="2305719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0E88-4276-4721-BE0F-4FCED1BE3DC6}" type="datetimeFigureOut">
              <a:rPr lang="cs-CZ" smtClean="0"/>
              <a:pPr/>
              <a:t>24.02.19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2997-1FFC-4E78-A3CC-1182762D0CC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8571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2301" y="1596266"/>
            <a:ext cx="5279866" cy="1260211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7448" y="1008168"/>
            <a:ext cx="2877687" cy="5040842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42301" y="3061846"/>
            <a:ext cx="5281259" cy="22590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0E88-4276-4721-BE0F-4FCED1BE3DC6}" type="datetimeFigureOut">
              <a:rPr lang="cs-CZ" smtClean="0"/>
              <a:pPr/>
              <a:t>24.02.19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2997-1FFC-4E78-A3CC-1182762D0CC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5198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075279" y="3267215"/>
            <a:ext cx="2615338" cy="3537925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0112" y="4947494"/>
            <a:ext cx="7485381" cy="16616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112" y="756129"/>
            <a:ext cx="7485381" cy="39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86996" y="6805140"/>
            <a:ext cx="1403509" cy="4025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6120E88-4276-4721-BE0F-4FCED1BE3DC6}" type="datetimeFigureOut">
              <a:rPr lang="cs-CZ" smtClean="0"/>
              <a:pPr/>
              <a:t>24.02.19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113" y="6805140"/>
            <a:ext cx="6616541" cy="4025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9391" y="6150530"/>
            <a:ext cx="1001844" cy="7386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FCF2997-1FFC-4E78-A3CC-1182762D0CC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11320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vanidecin.cz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nkspFJFtYKg" TargetMode="External"/><Relationship Id="rId5" Type="http://schemas.openxmlformats.org/officeDocument/2006/relationships/hyperlink" Target="https://www.youtube.com/watch?v=4ONydiS42cw&amp;feature=youtu.be" TargetMode="External"/><Relationship Id="rId4" Type="http://schemas.openxmlformats.org/officeDocument/2006/relationships/hyperlink" Target="https://www.facebook.com/plavanideci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 t="17558" r="29960" b="6006"/>
          <a:stretch/>
        </p:blipFill>
        <p:spPr bwMode="auto">
          <a:xfrm>
            <a:off x="-10067" y="-1"/>
            <a:ext cx="10784575" cy="75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6416" y="2242409"/>
            <a:ext cx="8437830" cy="16616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  <a:bevelB prst="relaxedInset"/>
          </a:sp3d>
        </p:spPr>
        <p:txBody>
          <a:bodyPr>
            <a:noAutofit/>
          </a:bodyPr>
          <a:lstStyle/>
          <a:p>
            <a:pPr algn="ctr"/>
            <a:r>
              <a:rPr lang="cs-CZ" sz="6000" b="1" cap="none" dirty="0">
                <a:ln w="9525">
                  <a:solidFill>
                    <a:schemeClr val="accent1"/>
                  </a:solidFill>
                  <a:prstDash val="solid"/>
                </a:ln>
              </a:rPr>
              <a:t>Plavecký klub Děčín</a:t>
            </a:r>
          </a:p>
        </p:txBody>
      </p:sp>
    </p:spTree>
    <p:extLst>
      <p:ext uri="{BB962C8B-B14F-4D97-AF65-F5344CB8AC3E}">
        <p14:creationId xmlns:p14="http://schemas.microsoft.com/office/powerpoint/2010/main" val="618677284"/>
      </p:ext>
    </p:extLst>
  </p:cSld>
  <p:clrMapOvr>
    <a:masterClrMapping/>
  </p:clrMapOvr>
  <p:transition spd="slow" advTm="500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 t="17558" r="29960" b="6006"/>
          <a:stretch/>
        </p:blipFill>
        <p:spPr bwMode="auto">
          <a:xfrm>
            <a:off x="0" y="202350"/>
            <a:ext cx="10784574" cy="75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3315" y="1264568"/>
            <a:ext cx="9575085" cy="398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solidFill>
                  <a:schemeClr val="accent1"/>
                </a:solidFill>
              </a:rPr>
              <a:t>Webové stránky: </a:t>
            </a:r>
            <a:r>
              <a:rPr lang="cs-CZ" sz="2400" b="1" dirty="0">
                <a:solidFill>
                  <a:schemeClr val="accent1"/>
                </a:solidFill>
                <a:hlinkClick r:id="rId3"/>
              </a:rPr>
              <a:t>www.pkdecin.cz</a:t>
            </a:r>
            <a:endParaRPr lang="cs-CZ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sz="2400" dirty="0" err="1">
                <a:solidFill>
                  <a:schemeClr val="accent1"/>
                </a:solidFill>
              </a:rPr>
              <a:t>Facebookový</a:t>
            </a:r>
            <a:r>
              <a:rPr lang="cs-CZ" sz="2400" dirty="0">
                <a:solidFill>
                  <a:schemeClr val="accent1"/>
                </a:solidFill>
              </a:rPr>
              <a:t> profil: </a:t>
            </a:r>
            <a:r>
              <a:rPr lang="cs-CZ" sz="2400" b="1" dirty="0">
                <a:solidFill>
                  <a:schemeClr val="accent1"/>
                </a:solidFill>
                <a:hlinkClick r:id="rId4"/>
              </a:rPr>
              <a:t>www.facebook.com/plavanidecin/</a:t>
            </a:r>
            <a:endParaRPr lang="cs-CZ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sz="2400" dirty="0">
                <a:solidFill>
                  <a:schemeClr val="accent1"/>
                </a:solidFill>
              </a:rPr>
              <a:t>Video oddílu: </a:t>
            </a:r>
            <a:r>
              <a:rPr lang="cs-CZ" sz="2400" b="1" dirty="0">
                <a:solidFill>
                  <a:schemeClr val="accent1"/>
                </a:solidFill>
                <a:hlinkClick r:id="rId5"/>
              </a:rPr>
              <a:t>Z</a:t>
            </a:r>
            <a:r>
              <a:rPr lang="cs-CZ" sz="2400" b="1" dirty="0">
                <a:solidFill>
                  <a:schemeClr val="accent1"/>
                </a:solidFill>
                <a:hlinkClick r:id="rId5"/>
              </a:rPr>
              <a:t>DE</a:t>
            </a:r>
            <a:endParaRPr lang="cs-CZ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sz="2400" dirty="0">
                <a:solidFill>
                  <a:schemeClr val="accent1"/>
                </a:solidFill>
              </a:rPr>
              <a:t>Video z pořádaných závodů: </a:t>
            </a:r>
            <a:r>
              <a:rPr lang="cs-CZ" sz="2400" b="1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ZDE</a:t>
            </a:r>
            <a:endParaRPr lang="cs-CZ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cs-CZ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83315" y="375142"/>
            <a:ext cx="7017543" cy="14782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  <a:bevelB prst="relaxedInset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Více o nás</a:t>
            </a:r>
          </a:p>
        </p:txBody>
      </p:sp>
      <p:sp>
        <p:nvSpPr>
          <p:cNvPr id="2" name="AutoShape 2" descr="VÃ½sledek obrÃ¡zku pro ikona facebook"/>
          <p:cNvSpPr>
            <a:spLocks noChangeAspect="1" noChangeArrowheads="1"/>
          </p:cNvSpPr>
          <p:nvPr/>
        </p:nvSpPr>
        <p:spPr bwMode="auto">
          <a:xfrm>
            <a:off x="136454" y="-159276"/>
            <a:ext cx="267335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9302813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 t="17558" r="29960" b="6006"/>
          <a:stretch/>
        </p:blipFill>
        <p:spPr bwMode="auto">
          <a:xfrm>
            <a:off x="-10067" y="0"/>
            <a:ext cx="10786376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3314" y="1435401"/>
            <a:ext cx="5818447" cy="4943033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>
              <a:solidFill>
                <a:schemeClr val="accent1"/>
              </a:solidFill>
            </a:endParaRPr>
          </a:p>
          <a:p>
            <a:r>
              <a:rPr lang="cs-CZ" dirty="0">
                <a:solidFill>
                  <a:schemeClr val="accent1"/>
                </a:solidFill>
              </a:rPr>
              <a:t>Klub založen 1. 9. 2015</a:t>
            </a:r>
          </a:p>
          <a:p>
            <a:r>
              <a:rPr lang="cs-CZ" dirty="0">
                <a:solidFill>
                  <a:schemeClr val="accent1"/>
                </a:solidFill>
              </a:rPr>
              <a:t>Zakladatelé Petr Rouček a Jan Mareš</a:t>
            </a:r>
          </a:p>
          <a:p>
            <a:r>
              <a:rPr lang="cs-CZ" dirty="0">
                <a:solidFill>
                  <a:schemeClr val="accent1"/>
                </a:solidFill>
              </a:rPr>
              <a:t>Každý rok navyšuje počet členů a tréninkových hodin</a:t>
            </a:r>
          </a:p>
          <a:p>
            <a:r>
              <a:rPr lang="cs-CZ" dirty="0">
                <a:solidFill>
                  <a:schemeClr val="accent1"/>
                </a:solidFill>
              </a:rPr>
              <a:t>Účastní se závodů na krajské a republikové úrovni</a:t>
            </a:r>
          </a:p>
          <a:p>
            <a:r>
              <a:rPr lang="cs-CZ" dirty="0">
                <a:solidFill>
                  <a:schemeClr val="accent1"/>
                </a:solidFill>
              </a:rPr>
              <a:t>Každoročně pořádá 2 plavecké akce v Děčíně, kterých se účastní kluby z celého severočeského regionu</a:t>
            </a:r>
          </a:p>
          <a:p>
            <a:r>
              <a:rPr lang="cs-CZ" dirty="0">
                <a:solidFill>
                  <a:schemeClr val="accent1"/>
                </a:solidFill>
              </a:rPr>
              <a:t>Členové dvakrát ročně absolvují soustředění</a:t>
            </a:r>
          </a:p>
          <a:p>
            <a:endParaRPr lang="cs-CZ" dirty="0">
              <a:solidFill>
                <a:schemeClr val="accent1"/>
              </a:solidFill>
            </a:endParaRPr>
          </a:p>
          <a:p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83315" y="3"/>
            <a:ext cx="7017543" cy="14782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  <a:bevelB prst="relaxedInset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</a:t>
            </a:r>
            <a:r>
              <a:rPr lang="cs-CZ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ř</a:t>
            </a:r>
            <a:r>
              <a:rPr lang="en-GB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edstaven</a:t>
            </a:r>
            <a:r>
              <a:rPr lang="cs-CZ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í</a:t>
            </a:r>
            <a:r>
              <a:rPr lang="en-GB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GB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klubu</a:t>
            </a:r>
            <a:endParaRPr lang="cs-CZ" b="1" cap="none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8" t="18614" r="30569" b="5874"/>
          <a:stretch/>
        </p:blipFill>
        <p:spPr bwMode="auto">
          <a:xfrm>
            <a:off x="6845915" y="2335753"/>
            <a:ext cx="3240000" cy="217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445469"/>
      </p:ext>
    </p:extLst>
  </p:cSld>
  <p:clrMapOvr>
    <a:masterClrMapping/>
  </p:clrMapOvr>
  <p:transition spd="slow" advTm="5000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 t="17558" r="29960" b="6006"/>
          <a:stretch/>
        </p:blipFill>
        <p:spPr bwMode="auto">
          <a:xfrm>
            <a:off x="-10067" y="0"/>
            <a:ext cx="10786376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32341" y="943224"/>
            <a:ext cx="6356496" cy="418050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1"/>
                </a:solidFill>
              </a:rPr>
              <a:t>2015/2016 - 36 členů</a:t>
            </a:r>
          </a:p>
          <a:p>
            <a:r>
              <a:rPr lang="cs-CZ" dirty="0">
                <a:solidFill>
                  <a:schemeClr val="accent1"/>
                </a:solidFill>
              </a:rPr>
              <a:t>2016/2017 - 56 členů (na náboru 110 dětí)</a:t>
            </a:r>
          </a:p>
          <a:p>
            <a:r>
              <a:rPr lang="cs-CZ" dirty="0">
                <a:solidFill>
                  <a:schemeClr val="accent1"/>
                </a:solidFill>
              </a:rPr>
              <a:t>2017/2018 - 86 členů </a:t>
            </a:r>
          </a:p>
          <a:p>
            <a:r>
              <a:rPr lang="cs-CZ" dirty="0">
                <a:solidFill>
                  <a:schemeClr val="accent1"/>
                </a:solidFill>
              </a:rPr>
              <a:t>2018/2019 – 115 členů</a:t>
            </a:r>
          </a:p>
          <a:p>
            <a:r>
              <a:rPr lang="cs-CZ" dirty="0">
                <a:solidFill>
                  <a:schemeClr val="accent1"/>
                </a:solidFill>
              </a:rPr>
              <a:t>ve věku 5 – 14 let</a:t>
            </a:r>
          </a:p>
          <a:p>
            <a:r>
              <a:rPr lang="cs-CZ" dirty="0">
                <a:solidFill>
                  <a:schemeClr val="accent1"/>
                </a:solidFill>
              </a:rPr>
              <a:t>Rozdělení do skupin podle věku a výkonnosti</a:t>
            </a:r>
          </a:p>
          <a:p>
            <a:r>
              <a:rPr lang="cs-CZ" dirty="0">
                <a:solidFill>
                  <a:schemeClr val="accent1"/>
                </a:solidFill>
              </a:rPr>
              <a:t>9 trenérů v roce 2019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83315" y="3"/>
            <a:ext cx="7017543" cy="14782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  <a:bevelB prst="relaxedInset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Členové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" t="11698" r="8665" b="15382"/>
          <a:stretch/>
        </p:blipFill>
        <p:spPr bwMode="auto">
          <a:xfrm>
            <a:off x="604003" y="1866609"/>
            <a:ext cx="3240000" cy="223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079342"/>
      </p:ext>
    </p:extLst>
  </p:cSld>
  <p:clrMapOvr>
    <a:masterClrMapping/>
  </p:clrMapOvr>
  <p:transition spd="slow" advTm="10000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 t="17558" r="29960" b="6006"/>
          <a:stretch/>
        </p:blipFill>
        <p:spPr bwMode="auto">
          <a:xfrm>
            <a:off x="-10066" y="0"/>
            <a:ext cx="10784574" cy="75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3316" y="1135839"/>
            <a:ext cx="9684065" cy="2883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accent1"/>
                </a:solidFill>
              </a:rPr>
              <a:t>Petr Rouček a Jan Mareš </a:t>
            </a:r>
            <a:r>
              <a:rPr lang="cs-CZ" dirty="0">
                <a:solidFill>
                  <a:schemeClr val="accent1"/>
                </a:solidFill>
              </a:rPr>
              <a:t>-  členové plaveckého oddílu, který zanikl 1993, následně hráči vodního póla, členové reprezentace ČR, absolventi trenérských a záchranářských kurzů (J. Mareš navíc vystudoval pedagogickou fakultu UJEP, obor tělesná výchova)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1"/>
                </a:solidFill>
              </a:rPr>
              <a:t>Pavel Rouček st. </a:t>
            </a:r>
            <a:r>
              <a:rPr lang="cs-CZ" dirty="0">
                <a:solidFill>
                  <a:schemeClr val="accent1"/>
                </a:solidFill>
              </a:rPr>
              <a:t>– celoživotně se věnuje závodnímu plavání a trénování dětí i dospělých, účastník mezinárodních soutěží, absolvent trenérských a záchranářských kurzů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83315" y="3"/>
            <a:ext cx="7017543" cy="14782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  <a:bevelB prst="relaxedInset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Hlavní trenéři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9" t="27073" r="22343" b="45607"/>
          <a:stretch/>
        </p:blipFill>
        <p:spPr bwMode="auto">
          <a:xfrm>
            <a:off x="5092995" y="3780000"/>
            <a:ext cx="3240000" cy="198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522965"/>
      </p:ext>
    </p:extLst>
  </p:cSld>
  <p:clrMapOvr>
    <a:masterClrMapping/>
  </p:clrMapOvr>
  <p:transition spd="slow" advTm="10000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 t="17558" r="29960" b="6006"/>
          <a:stretch/>
        </p:blipFill>
        <p:spPr bwMode="auto">
          <a:xfrm>
            <a:off x="-10066" y="0"/>
            <a:ext cx="10784574" cy="75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25977" y="1318437"/>
            <a:ext cx="6172666" cy="4145828"/>
          </a:xfrm>
        </p:spPr>
        <p:txBody>
          <a:bodyPr>
            <a:noAutofit/>
          </a:bodyPr>
          <a:lstStyle/>
          <a:p>
            <a:endParaRPr lang="cs-CZ" dirty="0">
              <a:solidFill>
                <a:schemeClr val="accent1"/>
              </a:solidFill>
            </a:endParaRPr>
          </a:p>
          <a:p>
            <a:endParaRPr lang="cs-CZ" dirty="0">
              <a:solidFill>
                <a:schemeClr val="accent1"/>
              </a:solidFill>
            </a:endParaRPr>
          </a:p>
          <a:p>
            <a:r>
              <a:rPr lang="cs-CZ" dirty="0">
                <a:solidFill>
                  <a:schemeClr val="accent1"/>
                </a:solidFill>
              </a:rPr>
              <a:t>prosinec 2015 - závody pro širokou veřejnost, 60 závodníků</a:t>
            </a:r>
          </a:p>
          <a:p>
            <a:r>
              <a:rPr lang="cs-CZ" dirty="0">
                <a:solidFill>
                  <a:schemeClr val="accent1"/>
                </a:solidFill>
              </a:rPr>
              <a:t>květen 2016 - venkovní závody pro širokou veřejnost </a:t>
            </a:r>
            <a:r>
              <a:rPr lang="cs-CZ" dirty="0" err="1">
                <a:solidFill>
                  <a:schemeClr val="accent1"/>
                </a:solidFill>
              </a:rPr>
              <a:t>Nemo</a:t>
            </a:r>
            <a:r>
              <a:rPr lang="cs-CZ" dirty="0">
                <a:solidFill>
                  <a:schemeClr val="accent1"/>
                </a:solidFill>
              </a:rPr>
              <a:t> cup, 65 závodníků</a:t>
            </a:r>
          </a:p>
          <a:p>
            <a:r>
              <a:rPr lang="cs-CZ" dirty="0">
                <a:solidFill>
                  <a:schemeClr val="accent1"/>
                </a:solidFill>
              </a:rPr>
              <a:t>prosinec 2016 - závody pro širokou veřejnost O pohár děčínské ploutve, 75 závodníků</a:t>
            </a:r>
          </a:p>
          <a:p>
            <a:r>
              <a:rPr lang="cs-CZ" dirty="0">
                <a:solidFill>
                  <a:schemeClr val="accent1"/>
                </a:solidFill>
              </a:rPr>
              <a:t>červen 2017 - závody pro plavecké oddíly, 150 závodníků</a:t>
            </a:r>
          </a:p>
          <a:p>
            <a:r>
              <a:rPr lang="cs-CZ" dirty="0">
                <a:solidFill>
                  <a:schemeClr val="accent1"/>
                </a:solidFill>
              </a:rPr>
              <a:t>prosinec 2017 - závody pro plavecké oddíly, 160 závodníků</a:t>
            </a:r>
          </a:p>
          <a:p>
            <a:r>
              <a:rPr lang="cs-CZ" dirty="0">
                <a:solidFill>
                  <a:schemeClr val="accent1"/>
                </a:solidFill>
              </a:rPr>
              <a:t>červen 2018 - závody pro plavecké oddíly Děčínské sprinty, 200 závodníků </a:t>
            </a:r>
          </a:p>
          <a:p>
            <a:r>
              <a:rPr lang="cs-CZ" dirty="0">
                <a:solidFill>
                  <a:schemeClr val="accent1"/>
                </a:solidFill>
              </a:rPr>
              <a:t>Prosinec 2018 - závody pro plavecké oddíly, , 260 závodníků </a:t>
            </a:r>
          </a:p>
          <a:p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36126" y="476987"/>
            <a:ext cx="7017543" cy="14782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  <a:bevelB prst="relaxedInset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Pořádané akce</a:t>
            </a:r>
          </a:p>
        </p:txBody>
      </p:sp>
      <p:pic>
        <p:nvPicPr>
          <p:cNvPr id="4098" name="Picture 2" descr="http://img29.rajce.idnes.cz/d2903/14/14761/14761004_9bbf474db17b4fbd25267db9423658d1/images/pl_vyber_030.jpg?ver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7913240"/>
            <a:ext cx="3240000" cy="215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g29.rajce.idnes.cz/d2903/14/14761/14761004_9bbf474db17b4fbd25267db9423658d1/images/pl_vyber_030.jpg?ver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15" y="2432235"/>
            <a:ext cx="3240000" cy="215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820190"/>
      </p:ext>
    </p:extLst>
  </p:cSld>
  <p:clrMapOvr>
    <a:masterClrMapping/>
  </p:clrMapOvr>
  <p:transition spd="slow" advTm="10000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 t="17558" r="29960" b="6006"/>
          <a:stretch/>
        </p:blipFill>
        <p:spPr bwMode="auto">
          <a:xfrm>
            <a:off x="0" y="1263"/>
            <a:ext cx="10784574" cy="75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3315" y="1478265"/>
            <a:ext cx="5583338" cy="3986000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accent1"/>
                </a:solidFill>
              </a:rPr>
              <a:t>2016 řada úspěchů v oblastních soutěžích</a:t>
            </a:r>
          </a:p>
          <a:p>
            <a:r>
              <a:rPr lang="cs-CZ" dirty="0">
                <a:solidFill>
                  <a:schemeClr val="accent1"/>
                </a:solidFill>
              </a:rPr>
              <a:t>2017 překvapení na krajském finále v podobě 6 </a:t>
            </a:r>
            <a:r>
              <a:rPr lang="cs-CZ" dirty="0" err="1">
                <a:solidFill>
                  <a:schemeClr val="accent1"/>
                </a:solidFill>
              </a:rPr>
              <a:t>medailíí</a:t>
            </a:r>
            <a:endParaRPr lang="cs-CZ" dirty="0">
              <a:solidFill>
                <a:schemeClr val="accent1"/>
              </a:solidFill>
            </a:endParaRPr>
          </a:p>
          <a:p>
            <a:r>
              <a:rPr lang="cs-CZ" dirty="0">
                <a:solidFill>
                  <a:schemeClr val="accent1"/>
                </a:solidFill>
              </a:rPr>
              <a:t>2018 úspěchy v celé severočeské oblasti, postup na republikové finále a 20 medailových umístění na krajském finále</a:t>
            </a:r>
          </a:p>
          <a:p>
            <a:r>
              <a:rPr lang="cs-CZ" dirty="0">
                <a:solidFill>
                  <a:schemeClr val="accent1"/>
                </a:solidFill>
              </a:rPr>
              <a:t>19.května 2018 – kvalitní domácí závody pro 12 klubů s účastí 200 plavců a automatickou časomírou OMEGA</a:t>
            </a:r>
          </a:p>
          <a:p>
            <a:r>
              <a:rPr lang="cs-CZ" b="1" dirty="0">
                <a:solidFill>
                  <a:schemeClr val="accent1"/>
                </a:solidFill>
              </a:rPr>
              <a:t>Mistroství republiky – dvě druhá místa, jedno třetí a čtvrté místo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83315" y="3"/>
            <a:ext cx="7017543" cy="14782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  <a:bevelB prst="relaxedInset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Úspěchy</a:t>
            </a:r>
          </a:p>
        </p:txBody>
      </p:sp>
      <p:pic>
        <p:nvPicPr>
          <p:cNvPr id="6146" name="Picture 2" descr="http://img24.rajce.idnes.cz/d2401/13/13527/13527602_865473e4e424642c97b535eb3a8a77b8/images/DCploutev_2016_123.jpg?ver=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0" t="18994" r="7598" b="8828"/>
          <a:stretch/>
        </p:blipFill>
        <p:spPr bwMode="auto">
          <a:xfrm>
            <a:off x="6783572" y="1004948"/>
            <a:ext cx="3240000" cy="420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062471"/>
      </p:ext>
    </p:extLst>
  </p:cSld>
  <p:clrMapOvr>
    <a:masterClrMapping/>
  </p:clrMapOvr>
  <p:transition spd="slow" advTm="10000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 t="17558" r="29960" b="6006"/>
          <a:stretch/>
        </p:blipFill>
        <p:spPr bwMode="auto">
          <a:xfrm>
            <a:off x="-10066" y="0"/>
            <a:ext cx="10784574" cy="75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06729" y="1308244"/>
            <a:ext cx="5811159" cy="3986000"/>
          </a:xfrm>
        </p:spPr>
        <p:txBody>
          <a:bodyPr/>
          <a:lstStyle/>
          <a:p>
            <a:pPr marL="0" indent="0">
              <a:buNone/>
            </a:pPr>
            <a:endParaRPr lang="cs-CZ" dirty="0">
              <a:solidFill>
                <a:schemeClr val="accent1"/>
              </a:solidFill>
            </a:endParaRPr>
          </a:p>
          <a:p>
            <a:r>
              <a:rPr lang="cs-CZ" dirty="0">
                <a:solidFill>
                  <a:schemeClr val="accent1"/>
                </a:solidFill>
              </a:rPr>
              <a:t>Nadále konkurovat silným plaveckým oddílům.</a:t>
            </a:r>
          </a:p>
          <a:p>
            <a:r>
              <a:rPr lang="cs-CZ" dirty="0">
                <a:solidFill>
                  <a:schemeClr val="accent1"/>
                </a:solidFill>
              </a:rPr>
              <a:t>V sezóně 2018/2019 bojovat na mistroství republiky v žákovských kategorií o stupně </a:t>
            </a:r>
            <a:r>
              <a:rPr lang="cs-CZ" dirty="0" err="1">
                <a:solidFill>
                  <a:schemeClr val="accent1"/>
                </a:solidFill>
              </a:rPr>
              <a:t>výtězů</a:t>
            </a:r>
            <a:r>
              <a:rPr lang="cs-CZ" dirty="0">
                <a:solidFill>
                  <a:schemeClr val="accent1"/>
                </a:solidFill>
              </a:rPr>
              <a:t>.</a:t>
            </a:r>
          </a:p>
          <a:p>
            <a:r>
              <a:rPr lang="cs-CZ" dirty="0">
                <a:solidFill>
                  <a:schemeClr val="accent1"/>
                </a:solidFill>
              </a:rPr>
              <a:t>Vybudování silné základny plavců pro další generace.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83315" y="3"/>
            <a:ext cx="7017543" cy="14782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  <a:bevelB prst="relaxedInset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Cíle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37" y="1839697"/>
            <a:ext cx="3240000" cy="271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834778"/>
      </p:ext>
    </p:extLst>
  </p:cSld>
  <p:clrMapOvr>
    <a:masterClrMapping/>
  </p:clrMapOvr>
  <p:transition spd="slow" advTm="8000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 t="17558" r="29960" b="6006"/>
          <a:stretch/>
        </p:blipFill>
        <p:spPr bwMode="auto">
          <a:xfrm>
            <a:off x="-10066" y="0"/>
            <a:ext cx="10784574" cy="75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3315" y="1478265"/>
            <a:ext cx="5980369" cy="3986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>
              <a:solidFill>
                <a:schemeClr val="accent1"/>
              </a:solidFill>
            </a:endParaRPr>
          </a:p>
          <a:p>
            <a:r>
              <a:rPr lang="cs-CZ" dirty="0">
                <a:solidFill>
                  <a:schemeClr val="accent1"/>
                </a:solidFill>
              </a:rPr>
              <a:t>Možnost titulárního partnera (jméno v názvu klubu)</a:t>
            </a:r>
          </a:p>
          <a:p>
            <a:r>
              <a:rPr lang="cs-CZ" dirty="0">
                <a:solidFill>
                  <a:schemeClr val="accent1"/>
                </a:solidFill>
              </a:rPr>
              <a:t>Umístění loga na dresech, plavkách a dalším vybavení</a:t>
            </a:r>
          </a:p>
          <a:p>
            <a:r>
              <a:rPr lang="cs-CZ" dirty="0">
                <a:solidFill>
                  <a:schemeClr val="accent1"/>
                </a:solidFill>
              </a:rPr>
              <a:t>V rámci pořádaných závodů (bannery apod.)</a:t>
            </a:r>
          </a:p>
          <a:p>
            <a:r>
              <a:rPr lang="cs-CZ" dirty="0">
                <a:solidFill>
                  <a:schemeClr val="accent1"/>
                </a:solidFill>
              </a:rPr>
              <a:t>Na webových stránkách, sociálních sítích a v propagačních materiálech</a:t>
            </a:r>
          </a:p>
          <a:p>
            <a:r>
              <a:rPr lang="cs-CZ" dirty="0">
                <a:solidFill>
                  <a:schemeClr val="accent1"/>
                </a:solidFill>
              </a:rPr>
              <a:t>V klubovém videu</a:t>
            </a:r>
          </a:p>
          <a:p>
            <a:pPr marL="0" indent="0">
              <a:buNone/>
            </a:pP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83315" y="3"/>
            <a:ext cx="7017543" cy="14782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  <a:bevelB prst="relaxedInset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Propagace partnerů</a:t>
            </a:r>
          </a:p>
        </p:txBody>
      </p:sp>
      <p:pic>
        <p:nvPicPr>
          <p:cNvPr id="9218" name="Picture 2" descr="http://img24.rajce.idnes.cz/d2401/13/13527/13527602_865473e4e424642c97b535eb3a8a77b8/images/DCploutev_2016_104.jpg?ver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092" y="1903568"/>
            <a:ext cx="3240000" cy="215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094476"/>
      </p:ext>
    </p:extLst>
  </p:cSld>
  <p:clrMapOvr>
    <a:masterClrMapping/>
  </p:clrMapOvr>
  <p:transition spd="slow" advTm="8000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 t="17558" r="29960" b="6006"/>
          <a:stretch/>
        </p:blipFill>
        <p:spPr bwMode="auto">
          <a:xfrm>
            <a:off x="-10066" y="0"/>
            <a:ext cx="10784574" cy="75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61379" y="1787000"/>
            <a:ext cx="7485381" cy="39860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1"/>
                </a:solidFill>
              </a:rPr>
              <a:t>Doprava na závody</a:t>
            </a:r>
          </a:p>
          <a:p>
            <a:r>
              <a:rPr lang="cs-CZ" dirty="0">
                <a:solidFill>
                  <a:schemeClr val="accent1"/>
                </a:solidFill>
              </a:rPr>
              <a:t>Startovné</a:t>
            </a:r>
          </a:p>
          <a:p>
            <a:r>
              <a:rPr lang="cs-CZ" dirty="0">
                <a:solidFill>
                  <a:schemeClr val="accent1"/>
                </a:solidFill>
              </a:rPr>
              <a:t>Plavecké pomůcky</a:t>
            </a:r>
          </a:p>
          <a:p>
            <a:r>
              <a:rPr lang="cs-CZ" dirty="0">
                <a:solidFill>
                  <a:schemeClr val="accent1"/>
                </a:solidFill>
              </a:rPr>
              <a:t>Pořádání kvalitních závodů</a:t>
            </a:r>
          </a:p>
          <a:p>
            <a:r>
              <a:rPr lang="cs-CZ" dirty="0">
                <a:solidFill>
                  <a:schemeClr val="accent1"/>
                </a:solidFill>
              </a:rPr>
              <a:t>Soustředění</a:t>
            </a:r>
          </a:p>
          <a:p>
            <a:endParaRPr lang="cs-CZ" dirty="0">
              <a:solidFill>
                <a:schemeClr val="accent1"/>
              </a:solidFill>
            </a:endParaRPr>
          </a:p>
          <a:p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83315" y="3"/>
            <a:ext cx="7017543" cy="14782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/>
            <a:bevelB prst="relaxedInset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Použití sponzorských darů</a:t>
            </a:r>
          </a:p>
        </p:txBody>
      </p:sp>
      <p:pic>
        <p:nvPicPr>
          <p:cNvPr id="8194" name="Picture 2" descr="http://img24.rajce.idnes.cz/d2402/12/12870/12870655_e7087bd404445af54989c1af790bf2ae/images/IMG_0485.jpg?ver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61" y="2028198"/>
            <a:ext cx="4320000" cy="287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750092"/>
      </p:ext>
    </p:extLst>
  </p:cSld>
  <p:clrMapOvr>
    <a:masterClrMapping/>
  </p:clrMapOvr>
  <p:transition spd="slow" advTm="8000">
    <p:split orient="vert"/>
  </p:transition>
</p:sld>
</file>

<file path=ppt/theme/theme1.xml><?xml version="1.0" encoding="utf-8"?>
<a:theme xmlns:a="http://schemas.openxmlformats.org/drawingml/2006/main" name="Řez">
  <a:themeElements>
    <a:clrScheme name="Řez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Řez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274</TotalTime>
  <Words>430</Words>
  <Application>Microsoft Macintosh PowerPoint</Application>
  <PresentationFormat>Vlastní</PresentationFormat>
  <Paragraphs>59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Century Gothic</vt:lpstr>
      <vt:lpstr>Wingdings 3</vt:lpstr>
      <vt:lpstr>Řez</vt:lpstr>
      <vt:lpstr>Plavecký klub Děčín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Plavecký klub Děčín</dc:title>
  <dc:creator>Roucek, Petr</dc:creator>
  <cp:lastModifiedBy>Petr Rouček</cp:lastModifiedBy>
  <cp:revision>44</cp:revision>
  <dcterms:created xsi:type="dcterms:W3CDTF">2017-10-23T11:59:11Z</dcterms:created>
  <dcterms:modified xsi:type="dcterms:W3CDTF">2019-02-24T16:47:59Z</dcterms:modified>
</cp:coreProperties>
</file>